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5" r:id="rId2"/>
  </p:sldMasterIdLst>
  <p:notesMasterIdLst>
    <p:notesMasterId r:id="rId7"/>
  </p:notesMasterIdLst>
  <p:handoutMasterIdLst>
    <p:handoutMasterId r:id="rId8"/>
  </p:handoutMasterIdLst>
  <p:sldIdLst>
    <p:sldId id="261" r:id="rId3"/>
    <p:sldId id="262" r:id="rId4"/>
    <p:sldId id="272" r:id="rId5"/>
    <p:sldId id="271" r:id="rId6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91"/>
    <a:srgbClr val="98BD3B"/>
    <a:srgbClr val="0070C0"/>
    <a:srgbClr val="0B666B"/>
    <a:srgbClr val="016E8C"/>
    <a:srgbClr val="046C8E"/>
    <a:srgbClr val="003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6" autoAdjust="0"/>
    <p:restoredTop sz="94660"/>
  </p:normalViewPr>
  <p:slideViewPr>
    <p:cSldViewPr>
      <p:cViewPr>
        <p:scale>
          <a:sx n="100" d="100"/>
          <a:sy n="100" d="100"/>
        </p:scale>
        <p:origin x="-2232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474CE-2F8B-4193-9A75-37ED11A5FE0F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0D284-DCF7-48AE-AD62-26E63289A5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2943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A1E76-AFB9-44A2-AB14-9C36EAB4BA25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57938-1922-4BF8-BC32-1B0F9B0D7A5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71283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40931" y="1451209"/>
            <a:ext cx="220092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700" b="1" noProof="0" dirty="0" smtClean="0">
                <a:solidFill>
                  <a:srgbClr val="7F7F7F"/>
                </a:solidFill>
                <a:latin typeface="Trebuchet MS" pitchFamily="34" charset="0"/>
              </a:rPr>
              <a:t>School of Engineering</a:t>
            </a:r>
            <a:endParaRPr lang="en-US" sz="1700" noProof="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50811" y="1717884"/>
            <a:ext cx="370614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700" b="1" noProof="0" dirty="0" smtClean="0">
                <a:solidFill>
                  <a:srgbClr val="7F7F7F"/>
                </a:solidFill>
                <a:latin typeface="Trebuchet MS" pitchFamily="34" charset="0"/>
              </a:rPr>
              <a:t>Department</a:t>
            </a:r>
            <a:r>
              <a:rPr lang="en-US" sz="1700" b="1" baseline="0" noProof="0" dirty="0" smtClean="0">
                <a:solidFill>
                  <a:srgbClr val="7F7F7F"/>
                </a:solidFill>
                <a:latin typeface="Trebuchet MS" pitchFamily="34" charset="0"/>
              </a:rPr>
              <a:t> of </a:t>
            </a:r>
            <a:r>
              <a:rPr lang="en-US" sz="1700" b="1" noProof="0" dirty="0" smtClean="0">
                <a:solidFill>
                  <a:srgbClr val="7F7F7F"/>
                </a:solidFill>
                <a:latin typeface="Trebuchet MS" pitchFamily="34" charset="0"/>
              </a:rPr>
              <a:t>Industrial</a:t>
            </a:r>
            <a:r>
              <a:rPr lang="en-US" sz="1700" b="1" baseline="0" noProof="0" dirty="0" smtClean="0">
                <a:solidFill>
                  <a:srgbClr val="7F7F7F"/>
                </a:solidFill>
                <a:latin typeface="Trebuchet MS" pitchFamily="34" charset="0"/>
              </a:rPr>
              <a:t> Electronics</a:t>
            </a:r>
            <a:endParaRPr lang="en-US" sz="1700" noProof="0" dirty="0"/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" y="-1861"/>
            <a:ext cx="2486025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227" y="-3634"/>
            <a:ext cx="4164013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ixaDeTexto 13"/>
          <p:cNvSpPr txBox="1"/>
          <p:nvPr userDrawn="1"/>
        </p:nvSpPr>
        <p:spPr>
          <a:xfrm>
            <a:off x="8209153" y="6538118"/>
            <a:ext cx="854639" cy="26161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r"/>
            <a:fld id="{DABC1AB5-E4CF-41EA-903E-998E57398E02}" type="slidenum">
              <a:rPr lang="pt-PT" sz="1400" b="1" smtClean="0">
                <a:solidFill>
                  <a:srgbClr val="0070C0"/>
                </a:solidFill>
              </a:rPr>
              <a:pPr algn="r"/>
              <a:t>‹nº›</a:t>
            </a:fld>
            <a:endParaRPr lang="pt-PT" sz="1400" b="1" dirty="0">
              <a:solidFill>
                <a:srgbClr val="0070C0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 userDrawn="1"/>
        </p:nvSpPr>
        <p:spPr bwMode="auto">
          <a:xfrm>
            <a:off x="7092280" y="1359818"/>
            <a:ext cx="1718419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 b="1" noProof="0" dirty="0" smtClean="0">
                <a:solidFill>
                  <a:srgbClr val="006D91"/>
                </a:solidFill>
                <a:latin typeface="Trebuchet MS" pitchFamily="34" charset="0"/>
              </a:rPr>
              <a:t>Group</a:t>
            </a:r>
            <a:r>
              <a:rPr lang="en-US" sz="1400" b="1" baseline="0" noProof="0" dirty="0" smtClean="0">
                <a:solidFill>
                  <a:srgbClr val="006D91"/>
                </a:solidFill>
                <a:latin typeface="Trebuchet MS" pitchFamily="34" charset="0"/>
              </a:rPr>
              <a:t> of Energy and</a:t>
            </a:r>
            <a:br>
              <a:rPr lang="en-US" sz="1400" b="1" baseline="0" noProof="0" dirty="0" smtClean="0">
                <a:solidFill>
                  <a:srgbClr val="006D91"/>
                </a:solidFill>
                <a:latin typeface="Trebuchet MS" pitchFamily="34" charset="0"/>
              </a:rPr>
            </a:br>
            <a:r>
              <a:rPr lang="en-US" sz="1400" b="1" baseline="0" noProof="0" dirty="0" smtClean="0">
                <a:solidFill>
                  <a:srgbClr val="006D91"/>
                </a:solidFill>
                <a:latin typeface="Trebuchet MS" pitchFamily="34" charset="0"/>
              </a:rPr>
              <a:t>Power Electronics</a:t>
            </a:r>
            <a:endParaRPr lang="en-US" sz="1400" noProof="0" dirty="0">
              <a:solidFill>
                <a:srgbClr val="006D91"/>
              </a:solidFill>
            </a:endParaRPr>
          </a:p>
        </p:txBody>
      </p:sp>
      <p:sp>
        <p:nvSpPr>
          <p:cNvPr id="17" name="Rectangle 5"/>
          <p:cNvSpPr>
            <a:spLocks noChangeArrowheads="1"/>
          </p:cNvSpPr>
          <p:nvPr userDrawn="1"/>
        </p:nvSpPr>
        <p:spPr bwMode="auto">
          <a:xfrm>
            <a:off x="2838" y="1640940"/>
            <a:ext cx="2456514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2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University of Minho</a:t>
            </a:r>
            <a:endParaRPr lang="en-US" sz="2200" noProof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21" name="Picture 15" descr="foto_UM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402" y="4541738"/>
            <a:ext cx="323215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C:\Users\bexposto.DEI\AppData\Local\Temp\logotipos_ novo.png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204" y="6172345"/>
            <a:ext cx="4084293" cy="68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dei-s2\ELEPOT\6_Multimedia\1_Imagens\Logótipo\GEPE\gepelogo_simples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306" y="1009376"/>
            <a:ext cx="1492178" cy="28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6" t="19101" r="13646" b="27530"/>
          <a:stretch/>
        </p:blipFill>
        <p:spPr bwMode="auto">
          <a:xfrm>
            <a:off x="7007219" y="-2516"/>
            <a:ext cx="1813253" cy="92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Rectangle 6"/>
          <p:cNvSpPr>
            <a:spLocks noChangeArrowheads="1"/>
          </p:cNvSpPr>
          <p:nvPr userDrawn="1"/>
        </p:nvSpPr>
        <p:spPr bwMode="auto">
          <a:xfrm>
            <a:off x="7063964" y="1732166"/>
            <a:ext cx="188782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 noProof="0" dirty="0" smtClean="0">
                <a:solidFill>
                  <a:srgbClr val="006D91"/>
                </a:solidFill>
                <a:latin typeface="Trebuchet MS" pitchFamily="34" charset="0"/>
              </a:rPr>
              <a:t>www.gepe.dei.uminho.pt</a:t>
            </a:r>
            <a:endParaRPr lang="en-US" sz="1200" noProof="0" dirty="0">
              <a:solidFill>
                <a:srgbClr val="006D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55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07293"/>
            <a:ext cx="8363272" cy="4813995"/>
          </a:xfrm>
        </p:spPr>
        <p:txBody>
          <a:bodyPr/>
          <a:lstStyle>
            <a:lvl1pPr>
              <a:defRPr>
                <a:solidFill>
                  <a:srgbClr val="016E8C"/>
                </a:solidFill>
              </a:defRPr>
            </a:lvl1pPr>
            <a:lvl2pPr>
              <a:defRPr>
                <a:solidFill>
                  <a:srgbClr val="016E8C"/>
                </a:solidFill>
              </a:defRPr>
            </a:lvl2pPr>
            <a:lvl3pPr>
              <a:defRPr>
                <a:solidFill>
                  <a:srgbClr val="016E8C"/>
                </a:solidFill>
              </a:defRPr>
            </a:lvl3pPr>
            <a:lvl4pPr>
              <a:defRPr>
                <a:solidFill>
                  <a:srgbClr val="016E8C"/>
                </a:solidFill>
              </a:defRPr>
            </a:lvl4pPr>
            <a:lvl5pPr>
              <a:defRPr>
                <a:solidFill>
                  <a:srgbClr val="016E8C"/>
                </a:solidFill>
              </a:defRPr>
            </a:lvl5pPr>
          </a:lstStyle>
          <a:p>
            <a:pPr lvl="0"/>
            <a:r>
              <a:rPr lang="en-US" noProof="0" dirty="0" smtClean="0"/>
              <a:t>Clique </a:t>
            </a:r>
            <a:r>
              <a:rPr lang="en-US" noProof="0" dirty="0" err="1" smtClean="0"/>
              <a:t>para</a:t>
            </a:r>
            <a:r>
              <a:rPr lang="en-US" noProof="0" dirty="0" smtClean="0"/>
              <a:t> </a:t>
            </a:r>
            <a:r>
              <a:rPr lang="en-US" noProof="0" dirty="0" err="1" smtClean="0"/>
              <a:t>editar</a:t>
            </a:r>
            <a:r>
              <a:rPr lang="en-US" noProof="0" dirty="0" smtClean="0"/>
              <a:t> </a:t>
            </a:r>
            <a:r>
              <a:rPr lang="en-US" noProof="0" dirty="0" err="1" smtClean="0"/>
              <a:t>os</a:t>
            </a:r>
            <a:r>
              <a:rPr lang="en-US" noProof="0" dirty="0" smtClean="0"/>
              <a:t> </a:t>
            </a:r>
            <a:r>
              <a:rPr lang="en-US" noProof="0" dirty="0" err="1" smtClean="0"/>
              <a:t>estilos</a:t>
            </a:r>
            <a:endParaRPr lang="en-US" noProof="0" dirty="0" smtClean="0"/>
          </a:p>
          <a:p>
            <a:pPr lvl="1"/>
            <a:r>
              <a:rPr lang="en-US" noProof="0" dirty="0" smtClean="0"/>
              <a:t>Segundo </a:t>
            </a:r>
            <a:r>
              <a:rPr lang="en-US" noProof="0" dirty="0" err="1" smtClean="0"/>
              <a:t>nível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Terceiro</a:t>
            </a:r>
            <a:r>
              <a:rPr lang="en-US" noProof="0" dirty="0" smtClean="0"/>
              <a:t> </a:t>
            </a:r>
            <a:r>
              <a:rPr lang="en-US" noProof="0" dirty="0" err="1" smtClean="0"/>
              <a:t>nível</a:t>
            </a:r>
            <a:endParaRPr lang="en-US" noProof="0" dirty="0" smtClean="0"/>
          </a:p>
          <a:p>
            <a:pPr lvl="3"/>
            <a:r>
              <a:rPr lang="en-US" noProof="0" dirty="0" smtClean="0"/>
              <a:t>Quarto </a:t>
            </a:r>
            <a:r>
              <a:rPr lang="en-US" noProof="0" dirty="0" err="1" smtClean="0"/>
              <a:t>nível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Quinto</a:t>
            </a:r>
            <a:r>
              <a:rPr lang="en-US" noProof="0" dirty="0" smtClean="0"/>
              <a:t> </a:t>
            </a:r>
            <a:r>
              <a:rPr lang="en-US" noProof="0" dirty="0" err="1" smtClean="0"/>
              <a:t>nível</a:t>
            </a:r>
            <a:endParaRPr lang="en-US" noProof="0" dirty="0"/>
          </a:p>
        </p:txBody>
      </p:sp>
      <p:sp>
        <p:nvSpPr>
          <p:cNvPr id="5" name="CaixaDeTexto 4"/>
          <p:cNvSpPr txBox="1"/>
          <p:nvPr userDrawn="1"/>
        </p:nvSpPr>
        <p:spPr>
          <a:xfrm>
            <a:off x="8209153" y="6538118"/>
            <a:ext cx="854639" cy="26161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r"/>
            <a:fld id="{DABC1AB5-E4CF-41EA-903E-998E57398E02}" type="slidenum">
              <a:rPr lang="pt-PT" sz="1400" b="1" smtClean="0">
                <a:solidFill>
                  <a:srgbClr val="0070C0"/>
                </a:solidFill>
              </a:rPr>
              <a:pPr algn="r"/>
              <a:t>‹nº›</a:t>
            </a:fld>
            <a:endParaRPr lang="pt-PT" sz="1400" b="1" dirty="0">
              <a:solidFill>
                <a:srgbClr val="0070C0"/>
              </a:solidFill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-2589" y="459256"/>
            <a:ext cx="7606545" cy="360040"/>
          </a:xfrm>
          <a:prstGeom prst="rect">
            <a:avLst/>
          </a:prstGeom>
          <a:solidFill>
            <a:srgbClr val="016E8C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dirty="0" smtClean="0"/>
              <a:t>Clique para editar o estilo</a:t>
            </a:r>
            <a:endParaRPr lang="en-US" dirty="0"/>
          </a:p>
        </p:txBody>
      </p:sp>
      <p:pic>
        <p:nvPicPr>
          <p:cNvPr id="9" name="Picture 5" descr="u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632" y="0"/>
            <a:ext cx="1072368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\\dei-s2\ELEPOT\6_Multimedia\1_Imagens\Logótipo\GEPE\gepelogo_ingle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9" y="44624"/>
            <a:ext cx="1777447" cy="37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5874" y="6478984"/>
            <a:ext cx="765048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7158" y="1196752"/>
            <a:ext cx="4070826" cy="5112568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defRPr lang="en-US" sz="1800" kern="1200" baseline="0" dirty="0" smtClean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defRPr lang="en-US" sz="1800" kern="1200" baseline="0" dirty="0" smtClean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defRPr lang="en-US" sz="1800" kern="1200" baseline="0" dirty="0" smtClean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defRPr lang="en-US" sz="1800" kern="1200" baseline="0" dirty="0" smtClean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defRPr lang="en-US" sz="1800" kern="1200" baseline="0" dirty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207293"/>
            <a:ext cx="4104456" cy="5102027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defRPr lang="en-US" sz="1800" kern="1200" baseline="0" dirty="0" smtClean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defRPr lang="en-US" sz="1800" kern="1200" baseline="0" dirty="0" smtClean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defRPr lang="en-US" sz="1800" kern="1200" baseline="0" dirty="0" smtClean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defRPr lang="en-US" sz="1800" kern="1200" baseline="0" dirty="0" smtClean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defRPr lang="en-US" sz="1800" kern="1200" baseline="0" dirty="0">
                <a:solidFill>
                  <a:srgbClr val="016E8C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CaixaDeTexto 4"/>
          <p:cNvSpPr txBox="1"/>
          <p:nvPr userDrawn="1"/>
        </p:nvSpPr>
        <p:spPr>
          <a:xfrm>
            <a:off x="8209153" y="6538118"/>
            <a:ext cx="854639" cy="26161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r"/>
            <a:fld id="{DABC1AB5-E4CF-41EA-903E-998E57398E02}" type="slidenum">
              <a:rPr lang="pt-PT" sz="1400" b="1" smtClean="0">
                <a:solidFill>
                  <a:srgbClr val="0070C0"/>
                </a:solidFill>
              </a:rPr>
              <a:pPr algn="r"/>
              <a:t>‹nº›</a:t>
            </a:fld>
            <a:endParaRPr lang="pt-PT" sz="1400" b="1" dirty="0">
              <a:solidFill>
                <a:srgbClr val="0070C0"/>
              </a:solidFill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357158" y="459256"/>
            <a:ext cx="7606545" cy="360040"/>
          </a:xfrm>
          <a:prstGeom prst="rect">
            <a:avLst/>
          </a:prstGeom>
          <a:solidFill>
            <a:srgbClr val="016E8C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dirty="0" smtClean="0"/>
              <a:t>Clique para editar o estilo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5874" y="6478984"/>
            <a:ext cx="765048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11792"/>
            <a:ext cx="8363272" cy="5441544"/>
          </a:xfrm>
        </p:spPr>
        <p:txBody>
          <a:bodyPr/>
          <a:lstStyle>
            <a:lvl1pPr>
              <a:defRPr>
                <a:solidFill>
                  <a:srgbClr val="006D91"/>
                </a:solidFill>
              </a:defRPr>
            </a:lvl1pPr>
            <a:lvl2pPr>
              <a:defRPr>
                <a:solidFill>
                  <a:srgbClr val="006D91"/>
                </a:solidFill>
              </a:defRPr>
            </a:lvl2pPr>
            <a:lvl3pPr>
              <a:defRPr>
                <a:solidFill>
                  <a:srgbClr val="006D91"/>
                </a:solidFill>
              </a:defRPr>
            </a:lvl3pPr>
            <a:lvl4pPr>
              <a:defRPr>
                <a:solidFill>
                  <a:srgbClr val="006D91"/>
                </a:solidFill>
              </a:defRPr>
            </a:lvl4pPr>
            <a:lvl5pPr>
              <a:defRPr>
                <a:solidFill>
                  <a:srgbClr val="006D91"/>
                </a:solidFill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357158" y="459256"/>
            <a:ext cx="7606545" cy="360040"/>
          </a:xfrm>
          <a:prstGeom prst="rect">
            <a:avLst/>
          </a:prstGeom>
          <a:solidFill>
            <a:srgbClr val="016E8C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dirty="0" smtClean="0"/>
              <a:t>Clique para editar o estilo</a:t>
            </a:r>
            <a:endParaRPr lang="en-US" dirty="0"/>
          </a:p>
        </p:txBody>
      </p:sp>
      <p:sp>
        <p:nvSpPr>
          <p:cNvPr id="5" name="CaixaDeTexto 4"/>
          <p:cNvSpPr txBox="1"/>
          <p:nvPr userDrawn="1"/>
        </p:nvSpPr>
        <p:spPr>
          <a:xfrm>
            <a:off x="8209153" y="6538118"/>
            <a:ext cx="854639" cy="26161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r"/>
            <a:fld id="{DABC1AB5-E4CF-41EA-903E-998E57398E02}" type="slidenum">
              <a:rPr lang="pt-PT" sz="1400" b="1" smtClean="0">
                <a:solidFill>
                  <a:srgbClr val="0070C0"/>
                </a:solidFill>
              </a:rPr>
              <a:pPr algn="r"/>
              <a:t>‹nº›</a:t>
            </a:fld>
            <a:endParaRPr lang="pt-PT" sz="1400" b="1" dirty="0">
              <a:solidFill>
                <a:srgbClr val="0070C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5874" y="6478984"/>
            <a:ext cx="765048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434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006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5443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383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47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072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3630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4435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7021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8011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5506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720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7158" y="459256"/>
            <a:ext cx="7606545" cy="360040"/>
          </a:xfrm>
          <a:prstGeom prst="rect">
            <a:avLst/>
          </a:prstGeom>
          <a:solidFill>
            <a:srgbClr val="016E8C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dirty="0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207292"/>
            <a:ext cx="8535322" cy="5390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Clique </a:t>
            </a:r>
            <a:r>
              <a:rPr lang="en-US" noProof="0" dirty="0" err="1" smtClean="0"/>
              <a:t>para</a:t>
            </a:r>
            <a:r>
              <a:rPr lang="en-US" noProof="0" dirty="0" smtClean="0"/>
              <a:t> </a:t>
            </a:r>
            <a:r>
              <a:rPr lang="en-US" noProof="0" dirty="0" err="1" smtClean="0"/>
              <a:t>editar</a:t>
            </a:r>
            <a:r>
              <a:rPr lang="en-US" noProof="0" dirty="0" smtClean="0"/>
              <a:t> </a:t>
            </a:r>
            <a:r>
              <a:rPr lang="en-US" noProof="0" dirty="0" err="1" smtClean="0"/>
              <a:t>os</a:t>
            </a:r>
            <a:r>
              <a:rPr lang="en-US" noProof="0" dirty="0" smtClean="0"/>
              <a:t> </a:t>
            </a:r>
            <a:r>
              <a:rPr lang="en-US" noProof="0" dirty="0" err="1" smtClean="0"/>
              <a:t>estilos</a:t>
            </a:r>
            <a:endParaRPr lang="en-US" noProof="0" dirty="0" smtClean="0"/>
          </a:p>
          <a:p>
            <a:pPr lvl="1"/>
            <a:r>
              <a:rPr lang="en-US" noProof="0" dirty="0" smtClean="0"/>
              <a:t>Segundo </a:t>
            </a:r>
            <a:r>
              <a:rPr lang="en-US" noProof="0" dirty="0" err="1" smtClean="0"/>
              <a:t>nível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Terceiro</a:t>
            </a:r>
            <a:r>
              <a:rPr lang="en-US" noProof="0" dirty="0" smtClean="0"/>
              <a:t> </a:t>
            </a:r>
            <a:r>
              <a:rPr lang="en-US" noProof="0" dirty="0" err="1" smtClean="0"/>
              <a:t>nível</a:t>
            </a:r>
            <a:endParaRPr lang="en-US" noProof="0" dirty="0" smtClean="0"/>
          </a:p>
          <a:p>
            <a:pPr lvl="3"/>
            <a:r>
              <a:rPr lang="en-US" noProof="0" dirty="0" smtClean="0"/>
              <a:t>Quarto </a:t>
            </a:r>
            <a:r>
              <a:rPr lang="en-US" noProof="0" dirty="0" err="1" smtClean="0"/>
              <a:t>nível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Quinto</a:t>
            </a:r>
            <a:r>
              <a:rPr lang="en-US" noProof="0" dirty="0" smtClean="0"/>
              <a:t> </a:t>
            </a:r>
            <a:r>
              <a:rPr lang="en-US" noProof="0" dirty="0" err="1" smtClean="0"/>
              <a:t>nível</a:t>
            </a:r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2" r:id="rId3"/>
    <p:sldLayoutId id="2147483654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spcBef>
          <a:spcPct val="0"/>
        </a:spcBef>
        <a:buNone/>
        <a:defRPr lang="en-US" sz="2600" b="1" kern="1200" cap="small" baseline="0" dirty="0">
          <a:solidFill>
            <a:schemeClr val="bg1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 baseline="0">
          <a:solidFill>
            <a:srgbClr val="016E8C"/>
          </a:solidFill>
          <a:latin typeface="+mn-lt"/>
          <a:ea typeface="+mn-ea"/>
          <a:cs typeface="+mn-cs"/>
        </a:defRPr>
      </a:lvl1pPr>
      <a:lvl2pPr marL="540000" indent="-2160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rgbClr val="016E8C"/>
          </a:solidFill>
          <a:latin typeface="+mn-lt"/>
          <a:ea typeface="+mn-ea"/>
          <a:cs typeface="+mn-cs"/>
        </a:defRPr>
      </a:lvl2pPr>
      <a:lvl3pPr marL="1080000" indent="-285750" algn="l" defTabSz="914400" rtl="0" eaLnBrk="1" latinLnBrk="0" hangingPunct="1">
        <a:spcBef>
          <a:spcPct val="20000"/>
        </a:spcBef>
        <a:buFont typeface="Wingdings" pitchFamily="2" charset="2"/>
        <a:buChar char="ü"/>
        <a:defRPr sz="1800" kern="1200" baseline="0">
          <a:solidFill>
            <a:srgbClr val="016E8C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 baseline="0">
          <a:solidFill>
            <a:srgbClr val="016E8C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1800" kern="1200" baseline="0">
          <a:solidFill>
            <a:srgbClr val="016E8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23917-F2E0-4C31-BD1F-04C33A52B220}" type="datetimeFigureOut">
              <a:rPr lang="pt-PT" smtClean="0"/>
              <a:t>19-10-2012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1584E-563A-446B-99E9-FB780CA2511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5873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/>
          </p:cNvSpPr>
          <p:nvPr/>
        </p:nvSpPr>
        <p:spPr>
          <a:xfrm>
            <a:off x="0" y="3573016"/>
            <a:ext cx="9143999" cy="10801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ts val="2000"/>
              </a:lnSpc>
            </a:pPr>
            <a:r>
              <a:rPr lang="pt-PT" sz="2000" b="1" dirty="0">
                <a:solidFill>
                  <a:srgbClr val="0B666B"/>
                </a:solidFill>
              </a:rPr>
              <a:t>Bruno Exposto, J. G. Pinto, Delfim Pedrosa, </a:t>
            </a:r>
            <a:r>
              <a:rPr lang="pt-PT" sz="2000" b="1" dirty="0" err="1">
                <a:solidFill>
                  <a:srgbClr val="0B666B"/>
                </a:solidFill>
              </a:rPr>
              <a:t>Vitor</a:t>
            </a:r>
            <a:r>
              <a:rPr lang="pt-PT" sz="2000" b="1" dirty="0">
                <a:solidFill>
                  <a:srgbClr val="0B666B"/>
                </a:solidFill>
              </a:rPr>
              <a:t> </a:t>
            </a:r>
            <a:r>
              <a:rPr lang="pt-PT" sz="2000" b="1" dirty="0" smtClean="0">
                <a:solidFill>
                  <a:srgbClr val="0B666B"/>
                </a:solidFill>
              </a:rPr>
              <a:t>Monteiro,</a:t>
            </a:r>
            <a:br>
              <a:rPr lang="pt-PT" sz="2000" b="1" dirty="0" smtClean="0">
                <a:solidFill>
                  <a:srgbClr val="0B666B"/>
                </a:solidFill>
              </a:rPr>
            </a:br>
            <a:r>
              <a:rPr lang="pt-PT" sz="2000" b="1" dirty="0" smtClean="0">
                <a:solidFill>
                  <a:srgbClr val="0B666B"/>
                </a:solidFill>
              </a:rPr>
              <a:t>Henrique </a:t>
            </a:r>
            <a:r>
              <a:rPr lang="pt-PT" sz="2000" b="1" dirty="0">
                <a:solidFill>
                  <a:srgbClr val="0B666B"/>
                </a:solidFill>
              </a:rPr>
              <a:t>Gonçalves, João L. </a:t>
            </a:r>
            <a:r>
              <a:rPr lang="pt-PT" sz="2000" b="1" dirty="0" smtClean="0">
                <a:solidFill>
                  <a:srgbClr val="0B666B"/>
                </a:solidFill>
              </a:rPr>
              <a:t>Afonso </a:t>
            </a:r>
          </a:p>
          <a:p>
            <a:pPr algn="ctr">
              <a:lnSpc>
                <a:spcPts val="2000"/>
              </a:lnSpc>
            </a:pPr>
            <a:r>
              <a:rPr lang="pt-PT" sz="1400" b="1" dirty="0" smtClean="0">
                <a:solidFill>
                  <a:srgbClr val="98BD3B"/>
                </a:solidFill>
              </a:rPr>
              <a:t>{</a:t>
            </a:r>
            <a:r>
              <a:rPr lang="pt-PT" sz="1400" b="1" dirty="0" err="1" smtClean="0">
                <a:solidFill>
                  <a:srgbClr val="98BD3B"/>
                </a:solidFill>
              </a:rPr>
              <a:t>bruno.exposto</a:t>
            </a:r>
            <a:r>
              <a:rPr lang="pt-PT" sz="1400" b="1" dirty="0" smtClean="0">
                <a:solidFill>
                  <a:srgbClr val="98BD3B"/>
                </a:solidFill>
              </a:rPr>
              <a:t>, </a:t>
            </a:r>
            <a:r>
              <a:rPr lang="pt-PT" sz="1400" b="1" dirty="0" err="1" smtClean="0">
                <a:solidFill>
                  <a:srgbClr val="98BD3B"/>
                </a:solidFill>
              </a:rPr>
              <a:t>gabriel.pinto</a:t>
            </a:r>
            <a:r>
              <a:rPr lang="pt-PT" sz="1400" b="1" dirty="0" smtClean="0">
                <a:solidFill>
                  <a:srgbClr val="98BD3B"/>
                </a:solidFill>
              </a:rPr>
              <a:t>, </a:t>
            </a:r>
            <a:r>
              <a:rPr lang="pt-PT" sz="1400" b="1" dirty="0" err="1" smtClean="0">
                <a:solidFill>
                  <a:srgbClr val="98BD3B"/>
                </a:solidFill>
              </a:rPr>
              <a:t>delfim.pedrosa</a:t>
            </a:r>
            <a:r>
              <a:rPr lang="pt-PT" sz="1400" b="1" dirty="0" smtClean="0">
                <a:solidFill>
                  <a:srgbClr val="98BD3B"/>
                </a:solidFill>
              </a:rPr>
              <a:t>, </a:t>
            </a:r>
            <a:r>
              <a:rPr lang="pt-PT" sz="1400" b="1" dirty="0" err="1" smtClean="0">
                <a:solidFill>
                  <a:srgbClr val="98BD3B"/>
                </a:solidFill>
              </a:rPr>
              <a:t>vitor.monteiro</a:t>
            </a:r>
            <a:r>
              <a:rPr lang="pt-PT" sz="1400" b="1" dirty="0" smtClean="0">
                <a:solidFill>
                  <a:srgbClr val="98BD3B"/>
                </a:solidFill>
              </a:rPr>
              <a:t>, </a:t>
            </a:r>
            <a:r>
              <a:rPr lang="pt-PT" sz="1400" b="1" dirty="0" err="1" smtClean="0">
                <a:solidFill>
                  <a:srgbClr val="98BD3B"/>
                </a:solidFill>
              </a:rPr>
              <a:t>henrique.goncalves</a:t>
            </a:r>
            <a:r>
              <a:rPr lang="pt-PT" sz="1400" b="1" dirty="0" smtClean="0">
                <a:solidFill>
                  <a:srgbClr val="98BD3B"/>
                </a:solidFill>
              </a:rPr>
              <a:t>, </a:t>
            </a:r>
            <a:r>
              <a:rPr lang="pt-PT" sz="1400" b="1" dirty="0" err="1" smtClean="0">
                <a:solidFill>
                  <a:srgbClr val="98BD3B"/>
                </a:solidFill>
              </a:rPr>
              <a:t>joao.l.afonso</a:t>
            </a:r>
            <a:r>
              <a:rPr lang="pt-PT" sz="1400" b="1" dirty="0" smtClean="0">
                <a:solidFill>
                  <a:srgbClr val="98BD3B"/>
                </a:solidFill>
              </a:rPr>
              <a:t>}@algoritmi.uminho.pt</a:t>
            </a:r>
          </a:p>
          <a:p>
            <a:endParaRPr lang="pt-PT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2978" y="2276872"/>
            <a:ext cx="90936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6D91"/>
                </a:solidFill>
              </a:rPr>
              <a:t>Current-Source Shunt Active Power Filter with </a:t>
            </a:r>
          </a:p>
          <a:p>
            <a:pPr algn="ctr"/>
            <a:r>
              <a:rPr lang="en-US" sz="3600" b="1" dirty="0">
                <a:solidFill>
                  <a:srgbClr val="006D91"/>
                </a:solidFill>
              </a:rPr>
              <a:t>Periodic-Sampling Modulation </a:t>
            </a:r>
            <a:r>
              <a:rPr lang="en-US" sz="3600" b="1" dirty="0" smtClean="0">
                <a:solidFill>
                  <a:srgbClr val="006D91"/>
                </a:solidFill>
              </a:rPr>
              <a:t>Technique</a:t>
            </a:r>
          </a:p>
        </p:txBody>
      </p:sp>
    </p:spTree>
    <p:extLst>
      <p:ext uri="{BB962C8B-B14F-4D97-AF65-F5344CB8AC3E}">
        <p14:creationId xmlns:p14="http://schemas.microsoft.com/office/powerpoint/2010/main" val="50100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491" y="476672"/>
            <a:ext cx="7606545" cy="360040"/>
          </a:xfrm>
        </p:spPr>
        <p:txBody>
          <a:bodyPr/>
          <a:lstStyle/>
          <a:p>
            <a:r>
              <a:rPr lang="pt-PT" dirty="0" err="1"/>
              <a:t>Main</a:t>
            </a:r>
            <a:r>
              <a:rPr lang="pt-PT" dirty="0"/>
              <a:t> </a:t>
            </a:r>
            <a:r>
              <a:rPr lang="pt-PT" dirty="0" err="1"/>
              <a:t>Scientific</a:t>
            </a:r>
            <a:r>
              <a:rPr lang="pt-PT" dirty="0"/>
              <a:t> </a:t>
            </a:r>
            <a:r>
              <a:rPr lang="pt-PT" dirty="0" err="1"/>
              <a:t>Interests</a:t>
            </a:r>
            <a:r>
              <a:rPr lang="pt-PT" dirty="0"/>
              <a:t> 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idx="1"/>
          </p:nvPr>
        </p:nvSpPr>
        <p:spPr>
          <a:xfrm>
            <a:off x="357158" y="1124744"/>
            <a:ext cx="8363272" cy="4896544"/>
          </a:xfrm>
        </p:spPr>
        <p:txBody>
          <a:bodyPr/>
          <a:lstStyle/>
          <a:p>
            <a:r>
              <a:rPr lang="en-US" sz="2200" dirty="0"/>
              <a:t>The main scientific interests of the research Group of Energy and Power Electronics are focused on the application of Power Electronics to Power Systems. </a:t>
            </a:r>
          </a:p>
          <a:p>
            <a:endParaRPr lang="en-US" sz="2200" dirty="0"/>
          </a:p>
          <a:p>
            <a:r>
              <a:rPr lang="en-US" sz="2200" dirty="0"/>
              <a:t>The group carries out research, development and work related to: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Active Power Filters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Electrical Power Quality Monitoring Systems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Power Quality Studies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Energy Efficiency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Battery Charging Systems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Interface of Renewable Energy Systems with Power Grid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Power Electronics for Electric and Hybrid Vehicles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006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02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028192" y="3996353"/>
            <a:ext cx="5280112" cy="5847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wrap="square"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006D91"/>
                </a:solidFill>
                <a:latin typeface="+mj-lt"/>
              </a:rPr>
              <a:t>Thank you for your </a:t>
            </a:r>
            <a:r>
              <a:rPr lang="en-US" sz="3200" b="1" dirty="0" smtClean="0">
                <a:solidFill>
                  <a:srgbClr val="006D91"/>
                </a:solidFill>
                <a:latin typeface="+mj-lt"/>
              </a:rPr>
              <a:t>attention.</a:t>
            </a:r>
            <a:endParaRPr lang="en-US" sz="3200" b="1" dirty="0">
              <a:solidFill>
                <a:srgbClr val="006D91"/>
              </a:solidFill>
              <a:latin typeface="+mj-lt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124229" y="1348774"/>
            <a:ext cx="3023878" cy="2137849"/>
            <a:chOff x="2987824" y="988734"/>
            <a:chExt cx="3023878" cy="2137849"/>
          </a:xfrm>
        </p:grpSpPr>
        <p:pic>
          <p:nvPicPr>
            <p:cNvPr id="3074" name="Picture 2" descr="\\Dei-s2\elepot\6_Multimedia\1_Imagens\Logótipo\GEPE\gepe_porta_en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988734"/>
              <a:ext cx="3023878" cy="2137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07904" y="2915649"/>
              <a:ext cx="188782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 noProof="0" dirty="0" smtClean="0">
                  <a:solidFill>
                    <a:srgbClr val="006D91"/>
                  </a:solidFill>
                  <a:latin typeface="Trebuchet MS" pitchFamily="34" charset="0"/>
                </a:rPr>
                <a:t>www.gepe.dei.uminho.pt</a:t>
              </a:r>
              <a:endParaRPr lang="en-US" sz="1200" noProof="0" dirty="0">
                <a:solidFill>
                  <a:srgbClr val="006D9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525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-Apresentacao-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Modelo-Apresentacao-ER</Template>
  <TotalTime>3717</TotalTime>
  <Words>102</Words>
  <Application>Microsoft Office PowerPoint</Application>
  <PresentationFormat>Apresentação no Ecrã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4</vt:i4>
      </vt:variant>
    </vt:vector>
  </HeadingPairs>
  <TitlesOfParts>
    <vt:vector size="6" baseType="lpstr">
      <vt:lpstr>Modelo-Apresentacao-ER</vt:lpstr>
      <vt:lpstr>Modelo de apresentação personalizado</vt:lpstr>
      <vt:lpstr>Apresentação do PowerPoint</vt:lpstr>
      <vt:lpstr>Main Scientific Interests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jla</dc:creator>
  <cp:lastModifiedBy>Bruno Fernandes Exposto</cp:lastModifiedBy>
  <cp:revision>172</cp:revision>
  <cp:lastPrinted>2011-03-01T16:49:11Z</cp:lastPrinted>
  <dcterms:created xsi:type="dcterms:W3CDTF">2011-04-11T10:10:10Z</dcterms:created>
  <dcterms:modified xsi:type="dcterms:W3CDTF">2012-10-19T10:42:08Z</dcterms:modified>
</cp:coreProperties>
</file>